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0"/>
  </p:notesMasterIdLst>
  <p:handoutMasterIdLst>
    <p:handoutMasterId r:id="rId31"/>
  </p:handoutMasterIdLst>
  <p:sldIdLst>
    <p:sldId id="256" r:id="rId6"/>
    <p:sldId id="259" r:id="rId7"/>
    <p:sldId id="260" r:id="rId8"/>
    <p:sldId id="261" r:id="rId9"/>
    <p:sldId id="262" r:id="rId10"/>
    <p:sldId id="265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58" r:id="rId23"/>
    <p:sldId id="276" r:id="rId24"/>
    <p:sldId id="277" r:id="rId25"/>
    <p:sldId id="275" r:id="rId26"/>
    <p:sldId id="278" r:id="rId27"/>
    <p:sldId id="279" r:id="rId28"/>
    <p:sldId id="280" r:id="rId29"/>
  </p:sldIdLst>
  <p:sldSz cx="12192000" cy="6858000"/>
  <p:notesSz cx="7010400" cy="92964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kkunen Sinikka" initials="PS" lastIdx="1" clrIdx="0">
    <p:extLst>
      <p:ext uri="{19B8F6BF-5375-455C-9EA6-DF929625EA0E}">
        <p15:presenceInfo xmlns:p15="http://schemas.microsoft.com/office/powerpoint/2012/main" userId="S-1-5-21-1119177267-3043287185-3984756945-1156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DF4"/>
    <a:srgbClr val="D8FEE7"/>
    <a:srgbClr val="DBFBEF"/>
    <a:srgbClr val="DAF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5T10:27:40.356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0B056-2186-4F82-891B-291BCD64A970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07938-B5FD-4AA9-B421-5EEEE852F80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2291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A01AA-E49E-46FA-9DBE-035149EA8A8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BB6C7-4E9E-43AC-A6D9-13D54A7926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7960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7073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5918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8757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1768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2048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7308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2168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5364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2953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3058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2622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5634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731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1875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3184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86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1315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5682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349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9245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BB6C7-4E9E-43AC-A6D9-13D54A7926E3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943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CE40C-D23B-4B38-88F4-ECA63C988B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C0237-2C69-4F90-93A7-2000F28D0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B2343-52A7-40C7-A141-6C7DE6BC4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ACFA2-6044-4110-879B-2B09C129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60DB7-E598-4156-AB94-FB8A6D2C6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6563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A0C56-BF3E-434F-A481-FA20B0E7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A2AA7-28C3-438D-BB96-90BE5C8D3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1F82-18FF-44B9-9D41-68DEA92BF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AE0E3-AD52-4F9E-B05C-DDC6FF229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509A7-4C3A-442A-A47B-8FA962617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285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B5D957-F0FB-43CC-8502-0AD42F18FA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BCDA38-88BA-4139-BA47-00FBAB39D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C8F8A-C006-451A-AD86-D44C2AEF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4851C-F78E-4413-8B49-61710857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FF9B0-5F28-479D-940F-81DAD2C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164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CE40C-D23B-4B38-88F4-ECA63C988B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C0237-2C69-4F90-93A7-2000F28D0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B2343-52A7-40C7-A141-6C7DE6BC4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ACFA2-6044-4110-879B-2B09C129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60DB7-E598-4156-AB94-FB8A6D2C6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0583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DA13A-55A8-4139-BBA8-D7309B29CF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1822F-A182-4820-B8AB-AF7998C84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35FF5-F0AC-486B-9427-67BFD43CA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315D9-175C-4D19-ADE5-14706D0D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78026-FD4F-4A80-911B-D9F347C97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2916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5CD30-B43A-4021-A916-37ECA682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60298-F21B-4776-9CD9-D92F13C3A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B470D-1612-437B-AB64-9985FBBBC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EF885-F741-4A77-BCC1-E5FE8A856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BB6F7-5782-4D5E-AFED-5594F19A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7971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2636-904E-434D-8F9E-7F43D96A6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D0D10-608C-4AAD-ADF9-C6488E910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40892-638C-4468-A079-0C4C23943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55DBD-72B2-416F-8653-87F147115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D5D36F-1198-46F3-BEA2-4C0307376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3DF2B-A56E-453A-889D-778D6390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902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54EA8-5221-4D2A-8676-2EB0918D5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00FCF-679C-4902-B3C2-12407EB31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489FD-308D-491C-8EE9-DE1303FFB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4B8B5E-B076-4787-B115-723FF62FF4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80BBC-C146-43F6-9B07-F733C1449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49241E-3FD8-4647-A95B-F0F7D253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F8922F-5538-46EA-8298-70D55B2A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1A76ED-2EB1-45FB-B35A-CF18DEB8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6081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F35F0-0749-412C-9738-4AE301BC1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A6BCDE-7AA8-452C-A6C5-EC5CC8FA6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7E8ACB-8A23-4325-B352-A795690BE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4C289-4637-48DF-8522-B8EEB181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8347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2859B-CA4A-458F-A9F7-358F08962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174DE-CA00-4681-B91E-4AA4377D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F6D06-6E2D-4EE0-87C0-3E834BDB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185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A7A6C-C3DA-485D-BCE6-9DCD1D15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DC157-F2CE-4AF1-9FEF-FA4A6940D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239FC-5316-455F-8520-991A2096C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3D694-4C0E-44BD-893E-E4A48F807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148D9-2C1E-4986-B65A-3E78BDC8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1EAFD-E45A-49D3-8309-0C3DB2CD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841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DA13A-55A8-4139-BBA8-D7309B29CF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1822F-A182-4820-B8AB-AF7998C84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35FF5-F0AC-486B-9427-67BFD43CA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315D9-175C-4D19-ADE5-14706D0D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78026-FD4F-4A80-911B-D9F347C97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2141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741E7-FAA5-4AF5-96B3-8479E81D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48742F-2638-4020-9F35-EA7FDAF886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B18D5-5BC3-433B-AD66-138CDE406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8DF3B-B0F3-4873-A6A7-69D36A223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199F8-0A50-4700-B09C-334F5691A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8E72F-7832-44AB-A120-4A76971BA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520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A0C56-BF3E-434F-A481-FA20B0E7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A2AA7-28C3-438D-BB96-90BE5C8D3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1F82-18FF-44B9-9D41-68DEA92BF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AE0E3-AD52-4F9E-B05C-DDC6FF229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509A7-4C3A-442A-A47B-8FA962617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5786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B5D957-F0FB-43CC-8502-0AD42F18FA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BCDA38-88BA-4139-BA47-00FBAB39D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C8F8A-C006-451A-AD86-D44C2AEF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4851C-F78E-4413-8B49-61710857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FF9B0-5F28-479D-940F-81DAD2C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9273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6" descr="Kuva, joka sisältää kohteen sininen, merkki, ruoka&#10;&#10;Kuvaus luotu automaattisesti">
            <a:extLst>
              <a:ext uri="{FF2B5EF4-FFF2-40B4-BE49-F238E27FC236}">
                <a16:creationId xmlns:a16="http://schemas.microsoft.com/office/drawing/2014/main" id="{ADB90C67-D08F-46D4-9965-227C7E18F6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3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079412" y="365125"/>
            <a:ext cx="9274387" cy="1325563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599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835F784-37FC-4D2B-925C-7B21F8218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13346-4B80-4338-A32C-C6F1E3445023}" type="datetimeFigureOut">
              <a:rPr lang="fi-FI"/>
              <a:pPr>
                <a:defRPr/>
              </a:pPr>
              <a:t>24.10.2021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9D37069-BD5B-43EB-9588-86527D61B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BC94D46D-E0C9-4436-B8EE-AC3A6E66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8CDBE-3914-4A7C-956B-13063E3A6A5E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30596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5CD30-B43A-4021-A916-37ECA682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60298-F21B-4776-9CD9-D92F13C3A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B470D-1612-437B-AB64-9985FBBBC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EF885-F741-4A77-BCC1-E5FE8A856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BB6F7-5782-4D5E-AFED-5594F19A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1665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2636-904E-434D-8F9E-7F43D96A6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D0D10-608C-4AAD-ADF9-C6488E910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40892-638C-4468-A079-0C4C23943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55DBD-72B2-416F-8653-87F147115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D5D36F-1198-46F3-BEA2-4C0307376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3DF2B-A56E-453A-889D-778D6390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528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54EA8-5221-4D2A-8676-2EB0918D5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00FCF-679C-4902-B3C2-12407EB31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489FD-308D-491C-8EE9-DE1303FFB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4B8B5E-B076-4787-B115-723FF62FF4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80BBC-C146-43F6-9B07-F733C1449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49241E-3FD8-4647-A95B-F0F7D253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F8922F-5538-46EA-8298-70D55B2A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1A76ED-2EB1-45FB-B35A-CF18DEB8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16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F35F0-0749-412C-9738-4AE301BC1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A6BCDE-7AA8-452C-A6C5-EC5CC8FA6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7E8ACB-8A23-4325-B352-A795690BE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4C289-4637-48DF-8522-B8EEB181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731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2859B-CA4A-458F-A9F7-358F08962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174DE-CA00-4681-B91E-4AA4377D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F6D06-6E2D-4EE0-87C0-3E834BDB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6496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A7A6C-C3DA-485D-BCE6-9DCD1D15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DC157-F2CE-4AF1-9FEF-FA4A6940D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239FC-5316-455F-8520-991A2096C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3D694-4C0E-44BD-893E-E4A48F807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148D9-2C1E-4986-B65A-3E78BDC8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1EAFD-E45A-49D3-8309-0C3DB2CD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8028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741E7-FAA5-4AF5-96B3-8479E81D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48742F-2638-4020-9F35-EA7FDAF886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B18D5-5BC3-433B-AD66-138CDE406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8DF3B-B0F3-4873-A6A7-69D36A223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199F8-0A50-4700-B09C-334F5691A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8E72F-7832-44AB-A120-4A76971BA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806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D8A788-094A-4B5E-9E60-0BE20E296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0F5F7-64B4-4582-A684-091FCD7C6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5036A-500C-40B0-B378-77D54D699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07AD4-E254-4C55-9469-BE3F19987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739D6-03BB-400A-A8E4-E3AFC10E4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066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D8A788-094A-4B5E-9E60-0BE20E296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0F5F7-64B4-4582-A684-091FCD7C6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5036A-500C-40B0-B378-77D54D699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B72F5-0F12-48BA-9BCB-3BF194318C61}" type="datetimeFigureOut">
              <a:rPr lang="fi-FI" smtClean="0"/>
              <a:t>24.10.2021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07AD4-E254-4C55-9469-BE3F19987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739D6-03BB-400A-A8E4-E3AFC10E4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47C08-0056-4C3D-ABC7-05FD32957B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788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inna.huhtala@samk.fi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etojapitokotihoito.samk.fi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" TargetMode="External"/><Relationship Id="rId3" Type="http://schemas.openxmlformats.org/officeDocument/2006/relationships/hyperlink" Target="https://julkaisut.valtioneuvosto.fi/handle/10024/162455" TargetMode="External"/><Relationship Id="rId7" Type="http://schemas.openxmlformats.org/officeDocument/2006/relationships/hyperlink" Target="https://satasote.fi/combilanssi-tyoelamalahtoinen-ratkais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asairaala.fi/tutkimus/kaynnissa-olevat-hankkeet/combilanssi" TargetMode="External"/><Relationship Id="rId5" Type="http://schemas.openxmlformats.org/officeDocument/2006/relationships/hyperlink" Target="https://pixabay.com/fi/" TargetMode="External"/><Relationship Id="rId4" Type="http://schemas.openxmlformats.org/officeDocument/2006/relationships/hyperlink" Target="https://www.pori.fi/sites/default/files/atoms/files/himmeli_loppuraportti_tiedostoilla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83453-9AB7-4FC9-902C-7C2C1E8C9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579" y="0"/>
            <a:ext cx="10988842" cy="2387600"/>
          </a:xfrm>
        </p:spPr>
        <p:txBody>
          <a:bodyPr/>
          <a:lstStyle/>
          <a:p>
            <a:r>
              <a:rPr lang="fi-FI" dirty="0" smtClean="0"/>
              <a:t>AMMATILLISEN OSAAMISEN KEHITTÄMINEN KOTIHOIDOSSA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BBA580-CCF4-4844-8E42-E836F53F7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579" y="4786981"/>
            <a:ext cx="2919663" cy="1655762"/>
          </a:xfrm>
        </p:spPr>
        <p:txBody>
          <a:bodyPr/>
          <a:lstStyle/>
          <a:p>
            <a:r>
              <a:rPr lang="fi-FI" dirty="0" smtClean="0"/>
              <a:t>25.10.2021</a:t>
            </a:r>
          </a:p>
          <a:p>
            <a:r>
              <a:rPr lang="fi-FI" dirty="0" smtClean="0"/>
              <a:t>Päivi Kankaanranta &amp; </a:t>
            </a:r>
          </a:p>
          <a:p>
            <a:r>
              <a:rPr lang="fi-FI" dirty="0" smtClean="0"/>
              <a:t>Sinikka Paukkunen</a:t>
            </a: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2125579" y="3913951"/>
            <a:ext cx="612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 err="1" smtClean="0"/>
              <a:t>Kyä</a:t>
            </a:r>
            <a:r>
              <a:rPr lang="fi-FI" sz="3200" b="1" dirty="0" smtClean="0"/>
              <a:t> nääs </a:t>
            </a:r>
            <a:r>
              <a:rPr lang="fi-FI" sz="3200" b="1" dirty="0" err="1" smtClean="0"/>
              <a:t>kotihoiros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tairetaa</a:t>
            </a:r>
            <a:r>
              <a:rPr lang="fi-FI" sz="3200" b="1" dirty="0" smtClean="0"/>
              <a:t>!</a:t>
            </a:r>
            <a:endParaRPr lang="fi-FI" sz="3200" b="1" dirty="0"/>
          </a:p>
        </p:txBody>
      </p:sp>
      <p:sp>
        <p:nvSpPr>
          <p:cNvPr id="6" name="Tekstiruutu 5"/>
          <p:cNvSpPr txBox="1"/>
          <p:nvPr/>
        </p:nvSpPr>
        <p:spPr>
          <a:xfrm>
            <a:off x="601579" y="2683818"/>
            <a:ext cx="7026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 err="1" smtClean="0"/>
              <a:t>Ammatillisuure</a:t>
            </a:r>
            <a:r>
              <a:rPr lang="fi-FI" sz="3200" b="1" dirty="0" smtClean="0"/>
              <a:t> kehittämine; </a:t>
            </a:r>
            <a:r>
              <a:rPr lang="fi-FI" sz="3200" b="1" dirty="0" err="1" smtClean="0"/>
              <a:t>tiäksää</a:t>
            </a:r>
            <a:r>
              <a:rPr lang="fi-FI" sz="3200" b="1" dirty="0" smtClean="0"/>
              <a:t> mitä </a:t>
            </a:r>
            <a:r>
              <a:rPr lang="fi-FI" sz="3200" b="1" dirty="0" err="1" smtClean="0"/>
              <a:t>osaamist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tarvitaa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kotihoiros</a:t>
            </a:r>
            <a:r>
              <a:rPr lang="fi-FI" sz="3200" b="1" dirty="0" smtClean="0"/>
              <a:t>?</a:t>
            </a:r>
            <a:endParaRPr lang="fi-FI" sz="3200" b="1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322" y="4794945"/>
            <a:ext cx="3107354" cy="677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905" y="5625170"/>
            <a:ext cx="5598934" cy="102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8644877" cy="575911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012" y="0"/>
            <a:ext cx="3343174" cy="154004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9012" y="1629543"/>
            <a:ext cx="3349283" cy="134999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9012" y="3069043"/>
            <a:ext cx="3343174" cy="1764631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9012" y="4923175"/>
            <a:ext cx="3343174" cy="1155031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12195"/>
            <a:ext cx="7170821" cy="67671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7990" y="5962756"/>
            <a:ext cx="319458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1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96516" y="880750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i-FI" b="1" dirty="0" smtClean="0"/>
              <a:t>VAHVUUKSIA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Asiakkuusosaaminen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Eettinen osaaminen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Yhteistyöosaaminen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Muistisairaushoito-osaaminen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Opiskelijoiden </a:t>
            </a:r>
            <a:r>
              <a:rPr lang="fi-FI" dirty="0"/>
              <a:t>ja uusien työntekijöiden </a:t>
            </a:r>
            <a:r>
              <a:rPr lang="fi-FI" dirty="0" smtClean="0"/>
              <a:t>perehdytysosaaminen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Työyhteisö- </a:t>
            </a:r>
            <a:r>
              <a:rPr lang="fi-FI" dirty="0"/>
              <a:t>ja tiimityöosaaminen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064078" y="880750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i-FI" b="1" dirty="0" smtClean="0"/>
              <a:t>KEHITTÄMISKOHTEITA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i-FI" dirty="0"/>
              <a:t>Elämän loppuvaiheen </a:t>
            </a:r>
            <a:r>
              <a:rPr lang="fi-FI" dirty="0" smtClean="0"/>
              <a:t>hoito-osaaminen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Sairaanhoidollinen </a:t>
            </a:r>
            <a:r>
              <a:rPr lang="fi-FI" dirty="0"/>
              <a:t>ja hoidollisten toimenpiteiden </a:t>
            </a:r>
            <a:r>
              <a:rPr lang="fi-FI" dirty="0" smtClean="0"/>
              <a:t>osaaminen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Päihde- </a:t>
            </a:r>
            <a:r>
              <a:rPr lang="fi-FI" dirty="0"/>
              <a:t>ja mielenterveyshoitotyön </a:t>
            </a:r>
            <a:r>
              <a:rPr lang="fi-FI" dirty="0" smtClean="0"/>
              <a:t>osaaminen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Hyvinvointiteknologiaosaaminen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Sosiaaliturvaosaaminen</a:t>
            </a:r>
            <a:endParaRPr lang="fi-FI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5" name="Tekstiruutu 4"/>
          <p:cNvSpPr txBox="1"/>
          <p:nvPr/>
        </p:nvSpPr>
        <p:spPr>
          <a:xfrm>
            <a:off x="196516" y="5371283"/>
            <a:ext cx="11602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Osaamiskartoitukset </a:t>
            </a:r>
            <a:r>
              <a:rPr lang="fi-FI" sz="2000" b="1" dirty="0">
                <a:sym typeface="Wingdings" panose="05000000000000000000" pitchFamily="2" charset="2"/>
              </a:rPr>
              <a:t> Osaamisen arviointi ja dokumentointi  Osaamisen kehittämissuunnitelma  Koulutusta kohdennetusti ja systemaattisesti  Osaamisen tasoa seurataan ja arvioidaan aika ajoin  </a:t>
            </a:r>
            <a:r>
              <a:rPr lang="fi-FI" sz="2000" b="1" dirty="0" smtClean="0">
                <a:sym typeface="Wingdings" panose="05000000000000000000" pitchFamily="2" charset="2"/>
              </a:rPr>
              <a:t>Työntekijän </a:t>
            </a:r>
            <a:r>
              <a:rPr lang="fi-FI" sz="2000" b="1" dirty="0">
                <a:sym typeface="Wingdings" panose="05000000000000000000" pitchFamily="2" charset="2"/>
              </a:rPr>
              <a:t>työkalu osaamisensa tunnistamiseen</a:t>
            </a:r>
          </a:p>
        </p:txBody>
      </p:sp>
    </p:spTree>
    <p:extLst>
      <p:ext uri="{BB962C8B-B14F-4D97-AF65-F5344CB8AC3E}">
        <p14:creationId xmlns:p14="http://schemas.microsoft.com/office/powerpoint/2010/main" val="22587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0316" y="140535"/>
            <a:ext cx="11951368" cy="1325563"/>
          </a:xfrm>
        </p:spPr>
        <p:txBody>
          <a:bodyPr>
            <a:noAutofit/>
          </a:bodyPr>
          <a:lstStyle/>
          <a:p>
            <a:r>
              <a:rPr lang="fi-FI" sz="4800" dirty="0" smtClean="0"/>
              <a:t>OSAAMISEN VARMISTAMINEN KANNATTAA</a:t>
            </a:r>
            <a:endParaRPr lang="fi-FI" sz="48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0316" y="1346025"/>
            <a:ext cx="8839200" cy="5127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OSAAVA HENKILÖSTÖ ON UUDISTUVAN KOTIHOIDON TÄRKEÄ MENESTYSTEKIJÄ (Tiikkainen, Juntunen 2018, 72</a:t>
            </a:r>
            <a:r>
              <a:rPr lang="fi-FI" dirty="0" smtClean="0"/>
              <a:t>)</a:t>
            </a:r>
          </a:p>
          <a:p>
            <a:pPr marL="0" indent="0">
              <a:buNone/>
            </a:pPr>
            <a:endParaRPr lang="fi-FI" sz="2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fi-FI" dirty="0"/>
              <a:t>Vahvistaa työidentiteettiä, lisää työtyytyväisyyttä, autonomiaa, </a:t>
            </a:r>
            <a:r>
              <a:rPr lang="fi-FI" dirty="0" smtClean="0"/>
              <a:t>kyvykkyyttä </a:t>
            </a:r>
            <a:r>
              <a:rPr lang="fi-FI" dirty="0" smtClean="0">
                <a:sym typeface="Wingdings" panose="05000000000000000000" pitchFamily="2" charset="2"/>
              </a:rPr>
              <a:t> </a:t>
            </a:r>
            <a:r>
              <a:rPr lang="fi-FI" dirty="0" smtClean="0"/>
              <a:t>motivaatio kasvaa </a:t>
            </a:r>
            <a:r>
              <a:rPr lang="fi-FI" dirty="0" smtClean="0">
                <a:sym typeface="Wingdings" panose="05000000000000000000" pitchFamily="2" charset="2"/>
              </a:rPr>
              <a:t> </a:t>
            </a:r>
            <a:r>
              <a:rPr lang="fi-FI" dirty="0" smtClean="0"/>
              <a:t>pitovoima lisääntyy </a:t>
            </a:r>
            <a:r>
              <a:rPr lang="fi-FI" dirty="0" smtClean="0">
                <a:sym typeface="Wingdings" panose="05000000000000000000" pitchFamily="2" charset="2"/>
              </a:rPr>
              <a:t> </a:t>
            </a:r>
            <a:r>
              <a:rPr lang="fi-FI" dirty="0" smtClean="0"/>
              <a:t>asiakas </a:t>
            </a:r>
            <a:r>
              <a:rPr lang="fi-FI" dirty="0"/>
              <a:t>ja organisaatio </a:t>
            </a:r>
            <a:r>
              <a:rPr lang="fi-FI" dirty="0" smtClean="0"/>
              <a:t>hyötyy</a:t>
            </a:r>
          </a:p>
          <a:p>
            <a:pPr marL="0" indent="0">
              <a:buNone/>
            </a:pPr>
            <a:endParaRPr lang="fi-FI" sz="2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fi-FI" dirty="0"/>
              <a:t>O</a:t>
            </a:r>
            <a:r>
              <a:rPr lang="fi-FI" dirty="0" smtClean="0"/>
              <a:t>saamisen </a:t>
            </a:r>
            <a:r>
              <a:rPr lang="fi-FI" dirty="0"/>
              <a:t>vahvistaminen avaa uusia näköaloja </a:t>
            </a:r>
            <a:r>
              <a:rPr lang="fi-FI" dirty="0" smtClean="0">
                <a:sym typeface="Wingdings" panose="05000000000000000000" pitchFamily="2" charset="2"/>
              </a:rPr>
              <a:t></a:t>
            </a:r>
            <a:r>
              <a:rPr lang="fi-FI" dirty="0" smtClean="0"/>
              <a:t> </a:t>
            </a:r>
            <a:r>
              <a:rPr lang="fi-FI" dirty="0"/>
              <a:t>oman työn, osaamisen reflektointi </a:t>
            </a:r>
            <a:r>
              <a:rPr lang="fi-FI" dirty="0" smtClean="0">
                <a:sym typeface="Wingdings" panose="05000000000000000000" pitchFamily="2" charset="2"/>
              </a:rPr>
              <a:t></a:t>
            </a:r>
            <a:r>
              <a:rPr lang="fi-FI" dirty="0" smtClean="0"/>
              <a:t> </a:t>
            </a:r>
            <a:r>
              <a:rPr lang="fi-FI" dirty="0"/>
              <a:t>oppimisen halu </a:t>
            </a:r>
            <a:r>
              <a:rPr lang="fi-FI" dirty="0" smtClean="0"/>
              <a:t>kasvaa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92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42577" y="1669353"/>
            <a:ext cx="8023969" cy="4639083"/>
          </a:xfrm>
        </p:spPr>
        <p:txBody>
          <a:bodyPr>
            <a:normAutofit/>
          </a:bodyPr>
          <a:lstStyle/>
          <a:p>
            <a:pPr marL="228600" indent="-228600">
              <a:buFont typeface="Wingdings" panose="05000000000000000000" pitchFamily="2" charset="2"/>
              <a:buChar char="v"/>
            </a:pPr>
            <a:r>
              <a:rPr lang="fi-FI" sz="2800" dirty="0">
                <a:solidFill>
                  <a:prstClr val="black"/>
                </a:solidFill>
              </a:rPr>
              <a:t>Jatkuvasti muuttuva ja kehittyvä työ sekä verkostot vaativat jatkuvaa tiedon ja osaamisen jakamista ja </a:t>
            </a:r>
            <a:r>
              <a:rPr lang="fi-FI" sz="2800" dirty="0" smtClean="0">
                <a:solidFill>
                  <a:prstClr val="black"/>
                </a:solidFill>
              </a:rPr>
              <a:t>päivittämistä</a:t>
            </a:r>
          </a:p>
          <a:p>
            <a:endParaRPr lang="fi-FI" sz="2000" dirty="0">
              <a:solidFill>
                <a:prstClr val="black"/>
              </a:solidFill>
            </a:endParaRPr>
          </a:p>
          <a:p>
            <a:pPr marL="228600" lvl="0" indent="-228600">
              <a:buFont typeface="Wingdings" panose="05000000000000000000" pitchFamily="2" charset="2"/>
              <a:buChar char="v"/>
            </a:pPr>
            <a:r>
              <a:rPr lang="fi-FI" sz="2800" dirty="0" smtClean="0">
                <a:solidFill>
                  <a:prstClr val="black"/>
                </a:solidFill>
              </a:rPr>
              <a:t>Vähentää </a:t>
            </a:r>
            <a:r>
              <a:rPr lang="fi-FI" sz="2800" dirty="0">
                <a:solidFill>
                  <a:prstClr val="black"/>
                </a:solidFill>
              </a:rPr>
              <a:t>asiakkaiden perus- ja erikoissairaanhoidon tarvetta; seurannat, palliatiivinen- ja </a:t>
            </a:r>
            <a:r>
              <a:rPr lang="fi-FI" sz="2800" dirty="0" smtClean="0">
                <a:solidFill>
                  <a:prstClr val="black"/>
                </a:solidFill>
              </a:rPr>
              <a:t>saattohoitotyö</a:t>
            </a:r>
            <a:endParaRPr lang="fi-FI" dirty="0">
              <a:solidFill>
                <a:prstClr val="black"/>
              </a:solidFill>
            </a:endParaRPr>
          </a:p>
          <a:p>
            <a:pPr lvl="0"/>
            <a:endParaRPr lang="fi-FI" sz="2000" dirty="0" smtClean="0">
              <a:solidFill>
                <a:prstClr val="black"/>
              </a:solidFill>
            </a:endParaRPr>
          </a:p>
          <a:p>
            <a:pPr marL="228600" lvl="0" indent="-228600">
              <a:buFont typeface="Wingdings" panose="05000000000000000000" pitchFamily="2" charset="2"/>
              <a:buChar char="v"/>
            </a:pPr>
            <a:r>
              <a:rPr lang="fi-FI" sz="2800" dirty="0" smtClean="0">
                <a:solidFill>
                  <a:prstClr val="black"/>
                </a:solidFill>
              </a:rPr>
              <a:t>Perehdyttäminen </a:t>
            </a:r>
            <a:r>
              <a:rPr lang="fi-FI" sz="2800" dirty="0">
                <a:solidFill>
                  <a:prstClr val="black"/>
                </a:solidFill>
              </a:rPr>
              <a:t>ja mentorointi hiljaisen tiedon siirtämisessä ja työhön sitouttamisessa olennaista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619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1262925" y="218661"/>
            <a:ext cx="9607151" cy="1077218"/>
          </a:xfrm>
          <a:prstGeom prst="rect">
            <a:avLst/>
          </a:prstGeom>
          <a:noFill/>
          <a:ln>
            <a:gradFill>
              <a:gsLst>
                <a:gs pos="10000">
                  <a:srgbClr val="38540A">
                    <a:lumMod val="7000"/>
                    <a:lumOff val="93000"/>
                  </a:srgbClr>
                </a:gs>
                <a:gs pos="74000">
                  <a:srgbClr val="38540A">
                    <a:lumMod val="45000"/>
                    <a:lumOff val="55000"/>
                  </a:srgbClr>
                </a:gs>
                <a:gs pos="83000">
                  <a:srgbClr val="38540A">
                    <a:lumMod val="45000"/>
                    <a:lumOff val="55000"/>
                  </a:srgbClr>
                </a:gs>
                <a:gs pos="100000">
                  <a:srgbClr val="38540A">
                    <a:lumMod val="30000"/>
                    <a:lumOff val="70000"/>
                  </a:srgb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</a:rPr>
              <a:t>Maakunnallinen kotihoidon strategia, tavoitteet ja visio (Sote): asiakas inhimillisine perustarpeineen keskiössä</a:t>
            </a:r>
          </a:p>
        </p:txBody>
      </p:sp>
      <p:sp>
        <p:nvSpPr>
          <p:cNvPr id="4" name="Suorakulmio 3"/>
          <p:cNvSpPr/>
          <p:nvPr/>
        </p:nvSpPr>
        <p:spPr>
          <a:xfrm>
            <a:off x="3338793" y="1483787"/>
            <a:ext cx="6100771" cy="1815882"/>
          </a:xfrm>
          <a:prstGeom prst="rect">
            <a:avLst/>
          </a:prstGeom>
          <a:ln>
            <a:gradFill>
              <a:gsLst>
                <a:gs pos="0">
                  <a:srgbClr val="38540A">
                    <a:lumMod val="5000"/>
                    <a:lumOff val="95000"/>
                  </a:srgbClr>
                </a:gs>
                <a:gs pos="74000">
                  <a:srgbClr val="38540A">
                    <a:lumMod val="45000"/>
                    <a:lumOff val="55000"/>
                  </a:srgbClr>
                </a:gs>
                <a:gs pos="83000">
                  <a:srgbClr val="38540A">
                    <a:lumMod val="45000"/>
                    <a:lumOff val="55000"/>
                  </a:srgbClr>
                </a:gs>
                <a:gs pos="100000">
                  <a:srgbClr val="38540A">
                    <a:lumMod val="30000"/>
                    <a:lumOff val="70000"/>
                  </a:srgb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</a:rPr>
              <a:t>Maakunnallinen moniammatillinen kehittämistyöryhmä yhteistyössä kotihoidon ja koulutusorganisaatioiden kesken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2360854" y="5054552"/>
            <a:ext cx="6089146" cy="1384995"/>
          </a:xfrm>
          <a:prstGeom prst="rect">
            <a:avLst/>
          </a:prstGeom>
          <a:noFill/>
          <a:ln>
            <a:gradFill>
              <a:gsLst>
                <a:gs pos="0">
                  <a:srgbClr val="38540A">
                    <a:lumMod val="5000"/>
                    <a:lumOff val="95000"/>
                  </a:srgbClr>
                </a:gs>
                <a:gs pos="74000">
                  <a:srgbClr val="38540A">
                    <a:lumMod val="45000"/>
                    <a:lumOff val="55000"/>
                  </a:srgbClr>
                </a:gs>
                <a:gs pos="83000">
                  <a:srgbClr val="38540A">
                    <a:lumMod val="45000"/>
                    <a:lumOff val="55000"/>
                  </a:srgbClr>
                </a:gs>
                <a:gs pos="100000">
                  <a:srgbClr val="38540A">
                    <a:lumMod val="30000"/>
                    <a:lumOff val="70000"/>
                  </a:srgb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</a:rPr>
              <a:t>Gerontologisen osaamisen takaaminen kaikille kotihoidossa työskenteleville, osaamisen varmistaminen (vrt. Love)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65" y="3376741"/>
            <a:ext cx="57612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3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3292465" y="864405"/>
            <a:ext cx="5496232" cy="954107"/>
          </a:xfrm>
          <a:prstGeom prst="rect">
            <a:avLst/>
          </a:prstGeom>
          <a:noFill/>
          <a:ln>
            <a:gradFill>
              <a:gsLst>
                <a:gs pos="0">
                  <a:srgbClr val="38540A">
                    <a:lumMod val="5000"/>
                    <a:lumOff val="95000"/>
                  </a:srgbClr>
                </a:gs>
                <a:gs pos="74000">
                  <a:srgbClr val="38540A">
                    <a:lumMod val="45000"/>
                    <a:lumOff val="55000"/>
                  </a:srgbClr>
                </a:gs>
                <a:gs pos="83000">
                  <a:srgbClr val="38540A">
                    <a:lumMod val="45000"/>
                    <a:lumOff val="55000"/>
                  </a:srgbClr>
                </a:gs>
                <a:gs pos="100000">
                  <a:srgbClr val="38540A">
                    <a:lumMod val="30000"/>
                    <a:lumOff val="70000"/>
                  </a:srgb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28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</a:rPr>
              <a:t>Kehittäjätyöntekijät käytännön työn kehittäjänä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51" y="2347475"/>
            <a:ext cx="5986791" cy="1603387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56" y="4479825"/>
            <a:ext cx="11851651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0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202" y="238473"/>
            <a:ext cx="4456072" cy="974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284" y="1368073"/>
            <a:ext cx="8193550" cy="5150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Otsikko 1"/>
          <p:cNvSpPr txBox="1">
            <a:spLocks/>
          </p:cNvSpPr>
          <p:nvPr/>
        </p:nvSpPr>
        <p:spPr>
          <a:xfrm>
            <a:off x="4828164" y="5884480"/>
            <a:ext cx="6772786" cy="86523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Sote- ja gero-keskus himmeli 2023</a:t>
            </a:r>
            <a:endParaRPr kumimoji="0" lang="fi-FI" sz="2800" b="1" i="0" u="none" strike="noStrike" kern="1200" cap="all" spc="0" normalizeH="0" baseline="0" noProof="0" dirty="0">
              <a:ln w="3175" cmpd="sng"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67" y="4040436"/>
            <a:ext cx="2168716" cy="2614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kstiruutu 5"/>
          <p:cNvSpPr txBox="1"/>
          <p:nvPr/>
        </p:nvSpPr>
        <p:spPr>
          <a:xfrm>
            <a:off x="376623" y="3517216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i-FI" sz="2800" b="1" dirty="0" smtClean="0">
                <a:solidFill>
                  <a:prstClr val="black"/>
                </a:solidFill>
                <a:latin typeface="Century Gothic" panose="020B0502020202020204"/>
              </a:rPr>
              <a:t>COMBILANSSI</a:t>
            </a:r>
            <a:r>
              <a:rPr lang="fi-FI" sz="2800" b="1" dirty="0">
                <a:solidFill>
                  <a:prstClr val="black"/>
                </a:solidFill>
                <a:latin typeface="Century Gothic" panose="020B0502020202020204"/>
              </a:rPr>
              <a:t> ® 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07" y="1280820"/>
            <a:ext cx="3132035" cy="2092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kstiruutu 7"/>
          <p:cNvSpPr txBox="1"/>
          <p:nvPr/>
        </p:nvSpPr>
        <p:spPr>
          <a:xfrm>
            <a:off x="37531" y="326713"/>
            <a:ext cx="3726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i-FI" sz="2800" b="1" dirty="0" smtClean="0">
                <a:solidFill>
                  <a:prstClr val="black"/>
                </a:solidFill>
                <a:latin typeface="Century Gothic" panose="020B0502020202020204"/>
              </a:rPr>
              <a:t>PORI75 -TERVEYS-TARKASTUKSET</a:t>
            </a:r>
            <a:endParaRPr lang="fi-FI" sz="28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5362040" y="297787"/>
            <a:ext cx="2104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i-FI" sz="2800" b="1" dirty="0" smtClean="0">
                <a:solidFill>
                  <a:prstClr val="black"/>
                </a:solidFill>
                <a:latin typeface="Century Gothic" panose="020B0502020202020204"/>
              </a:rPr>
              <a:t>HANKE- YHTEISTYÖ</a:t>
            </a:r>
            <a:endParaRPr lang="fi-FI" sz="28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0" name="Tekstiruutu 9"/>
          <p:cNvSpPr txBox="1"/>
          <p:nvPr/>
        </p:nvSpPr>
        <p:spPr>
          <a:xfrm>
            <a:off x="2984983" y="1213393"/>
            <a:ext cx="2819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i-FI" sz="36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OPPILAITOS-YHTEISTYÖ</a:t>
            </a:r>
            <a:endParaRPr lang="fi-FI" sz="36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0945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43347" y="753052"/>
            <a:ext cx="11499272" cy="1325563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TAMMERKOSKEN KOTIHOITO</a:t>
            </a:r>
            <a:br>
              <a:rPr lang="fi-FI" dirty="0" smtClean="0"/>
            </a:br>
            <a:r>
              <a:rPr lang="fi-FI" dirty="0" smtClean="0"/>
              <a:t>– myötätuulessa kinestetiikan toimintamallin juurtumisen myötä</a:t>
            </a:r>
            <a:br>
              <a:rPr lang="fi-FI" dirty="0" smtClean="0"/>
            </a:br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72" y="2262909"/>
            <a:ext cx="5982312" cy="4420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kstiruutu 4"/>
          <p:cNvSpPr txBox="1"/>
          <p:nvPr/>
        </p:nvSpPr>
        <p:spPr>
          <a:xfrm>
            <a:off x="7407563" y="2262909"/>
            <a:ext cx="3934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Jaana </a:t>
            </a:r>
            <a:r>
              <a:rPr lang="fi-FI" sz="2000" dirty="0" smtClean="0"/>
              <a:t>Ahonen</a:t>
            </a:r>
          </a:p>
          <a:p>
            <a:r>
              <a:rPr lang="fi-FI" sz="2000" dirty="0" smtClean="0"/>
              <a:t>Tammerkosken </a:t>
            </a:r>
            <a:r>
              <a:rPr lang="fi-FI" sz="2000" dirty="0"/>
              <a:t>kotihoito, </a:t>
            </a:r>
            <a:r>
              <a:rPr lang="fi-FI" sz="2000" dirty="0" smtClean="0"/>
              <a:t>Tampere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94915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83453-9AB7-4FC9-902C-7C2C1E8C9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164" y="1057709"/>
            <a:ext cx="9144000" cy="2387600"/>
          </a:xfrm>
        </p:spPr>
        <p:txBody>
          <a:bodyPr/>
          <a:lstStyle/>
          <a:p>
            <a:r>
              <a:rPr lang="fi-FI" dirty="0" smtClean="0"/>
              <a:t>Paas päättäen.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BBA580-CCF4-4844-8E42-E836F53F7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5164" y="374058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fi-FI" dirty="0" smtClean="0"/>
              <a:t>Lisätietoja Veto- ja pitovoimaa kotihoitoon hankkeesta</a:t>
            </a:r>
          </a:p>
          <a:p>
            <a:r>
              <a:rPr lang="fi-FI" dirty="0" smtClean="0"/>
              <a:t>Projektipäällikkö Minna Huhtala 044 710 3473 </a:t>
            </a:r>
          </a:p>
          <a:p>
            <a:r>
              <a:rPr lang="fi-FI" dirty="0" smtClean="0">
                <a:hlinkClick r:id="rId3"/>
              </a:rPr>
              <a:t>minna.huhtala@samk.fi</a:t>
            </a:r>
            <a:r>
              <a:rPr lang="fi-FI" dirty="0" smtClean="0"/>
              <a:t>, </a:t>
            </a:r>
          </a:p>
          <a:p>
            <a:r>
              <a:rPr lang="fi-FI" dirty="0" smtClean="0">
                <a:hlinkClick r:id="rId4"/>
              </a:rPr>
              <a:t>https</a:t>
            </a:r>
            <a:r>
              <a:rPr lang="fi-FI" dirty="0">
                <a:hlinkClick r:id="rId4"/>
              </a:rPr>
              <a:t>://vetojapitokotihoito.samk.fi</a:t>
            </a:r>
            <a:r>
              <a:rPr lang="fi-FI" dirty="0" smtClean="0">
                <a:hlinkClick r:id="rId4"/>
              </a:rPr>
              <a:t>/</a:t>
            </a:r>
            <a:r>
              <a:rPr lang="fi-FI" dirty="0" smtClean="0"/>
              <a:t> </a:t>
            </a:r>
            <a:endParaRPr lang="fi-FI" dirty="0"/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65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012" y="457429"/>
            <a:ext cx="4267047" cy="6400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kstiruutu 2"/>
          <p:cNvSpPr txBox="1"/>
          <p:nvPr/>
        </p:nvSpPr>
        <p:spPr>
          <a:xfrm>
            <a:off x="886868" y="1961792"/>
            <a:ext cx="54818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i-FI" sz="9600" dirty="0" smtClean="0">
                <a:latin typeface="Gill Sans MT" panose="020B0502020104020203" pitchFamily="34" charset="0"/>
              </a:rPr>
              <a:t>KIITOS!</a:t>
            </a:r>
            <a:endParaRPr lang="fi-FI" sz="9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8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896" y="238070"/>
            <a:ext cx="11812641" cy="647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6463" y="124493"/>
            <a:ext cx="10515600" cy="870117"/>
          </a:xfrm>
        </p:spPr>
        <p:txBody>
          <a:bodyPr/>
          <a:lstStyle/>
          <a:p>
            <a:r>
              <a:rPr lang="fi-FI" dirty="0" smtClean="0"/>
              <a:t>LÄHTEET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76463" y="994610"/>
            <a:ext cx="11177337" cy="5863390"/>
          </a:xfrm>
        </p:spPr>
        <p:txBody>
          <a:bodyPr>
            <a:normAutofit fontScale="62500" lnSpcReduction="20000"/>
          </a:bodyPr>
          <a:lstStyle/>
          <a:p>
            <a:r>
              <a:rPr lang="fi-FI" dirty="0"/>
              <a:t>Ikonen, E.-R. &amp; Gynther, M. 2020. Vetovoimainen kotihoito, </a:t>
            </a:r>
            <a:r>
              <a:rPr lang="fi-FI" dirty="0" err="1"/>
              <a:t>Essoten</a:t>
            </a:r>
            <a:r>
              <a:rPr lang="fi-FI" dirty="0"/>
              <a:t> kotihoidon työntekijöiden itsearvioitu osaaminen 2020. Etelä-Savon ammattiopisto.</a:t>
            </a:r>
          </a:p>
          <a:p>
            <a:r>
              <a:rPr lang="fi-FI" dirty="0"/>
              <a:t>Ikonen, E.-R. &amp; Gynther, M. 2020. Vetovoimainen kotihoito, Pieksämäen kotihoidon työntekijöiden itsearvioitu osaaminen 2020. Etelä-Savon ammattiopisto.</a:t>
            </a:r>
          </a:p>
          <a:p>
            <a:r>
              <a:rPr lang="fi-FI" dirty="0"/>
              <a:t>Kotihoidon työntekijöiden ja lähiesimiesten haastattelut. Veto- ja pitovoimaa kotihoitoon –hanke. 2020.</a:t>
            </a:r>
          </a:p>
          <a:p>
            <a:r>
              <a:rPr lang="fi-FI" dirty="0"/>
              <a:t>Kotihoidon työntekijöiden sekä </a:t>
            </a:r>
            <a:r>
              <a:rPr lang="fi-FI" dirty="0" err="1"/>
              <a:t>lähi</a:t>
            </a:r>
            <a:r>
              <a:rPr lang="fi-FI" dirty="0"/>
              <a:t>- ja sairaanhoitajaopiskelijoiden osaamiskartoitus. Veto- ja pitovoimaa kotihoitoon –hanke. 2020.</a:t>
            </a:r>
          </a:p>
          <a:p>
            <a:r>
              <a:rPr lang="fi-FI" dirty="0"/>
              <a:t>Laatusuositus hyvän ikääntymisen turvaamiseksi ja palvelujen parantamiseksi 2020-2023. STM julkaisuja 2020/29</a:t>
            </a:r>
            <a:r>
              <a:rPr lang="fi-FI" dirty="0" smtClean="0"/>
              <a:t>. </a:t>
            </a:r>
            <a:r>
              <a:rPr lang="fi-FI" u="sng" dirty="0">
                <a:hlinkClick r:id="rId3"/>
              </a:rPr>
              <a:t>https://julkaisut.valtioneuvosto.fi/handle/10024/162455</a:t>
            </a:r>
            <a:endParaRPr lang="fi-FI" dirty="0"/>
          </a:p>
          <a:p>
            <a:r>
              <a:rPr lang="fi-FI" dirty="0"/>
              <a:t>Lähteenmäki, J., Niemelä, M., Hammar, T., </a:t>
            </a:r>
            <a:r>
              <a:rPr lang="fi-FI" dirty="0" err="1"/>
              <a:t>Alastalo</a:t>
            </a:r>
            <a:r>
              <a:rPr lang="fi-FI" dirty="0"/>
              <a:t>, H., Noro, A., </a:t>
            </a:r>
            <a:r>
              <a:rPr lang="fi-FI" dirty="0" err="1"/>
              <a:t>Pylsy</a:t>
            </a:r>
            <a:r>
              <a:rPr lang="fi-FI" dirty="0"/>
              <a:t>, A., Arajärvi, M., Forsius, P., Pulli, K. &amp; Anttila, H. Kotona asumista tukeva teknologia – kansallinen toimintamalli ja tietojärjestelmät (KATI). 2020. VTT Technology 373. </a:t>
            </a:r>
          </a:p>
          <a:p>
            <a:r>
              <a:rPr lang="fi-FI" dirty="0"/>
              <a:t>Palvelukeskus Himmelin kehittäminen. Työryhmän loppuraportti. 31.5.2020. </a:t>
            </a:r>
            <a:r>
              <a:rPr lang="fi-FI" dirty="0">
                <a:hlinkClick r:id="rId4"/>
              </a:rPr>
              <a:t>https://</a:t>
            </a:r>
            <a:r>
              <a:rPr lang="fi-FI" dirty="0" smtClean="0">
                <a:hlinkClick r:id="rId4"/>
              </a:rPr>
              <a:t>www.pori.fi/sites/default/files/atoms/files/himmeli_loppuraportti_tiedostoilla.pdf</a:t>
            </a:r>
            <a:r>
              <a:rPr lang="fi-FI" dirty="0" smtClean="0"/>
              <a:t> </a:t>
            </a:r>
            <a:endParaRPr lang="fi-FI" dirty="0"/>
          </a:p>
          <a:p>
            <a:r>
              <a:rPr lang="fi-FI" dirty="0" err="1"/>
              <a:t>Pixapay</a:t>
            </a:r>
            <a:r>
              <a:rPr lang="fi-FI" dirty="0"/>
              <a:t> –kuvapalvelu. </a:t>
            </a:r>
            <a:r>
              <a:rPr lang="fi-FI" dirty="0">
                <a:hlinkClick r:id="rId5"/>
              </a:rPr>
              <a:t>https://pixabay.com/fi</a:t>
            </a:r>
            <a:r>
              <a:rPr lang="fi-FI" dirty="0" smtClean="0">
                <a:hlinkClick r:id="rId5"/>
              </a:rPr>
              <a:t>/</a:t>
            </a:r>
            <a:endParaRPr lang="fi-FI" dirty="0"/>
          </a:p>
          <a:p>
            <a:r>
              <a:rPr lang="fi-FI" dirty="0"/>
              <a:t>Satasairaalan www-sivut. Combilanssi. </a:t>
            </a:r>
            <a:r>
              <a:rPr lang="fi-FI" dirty="0">
                <a:hlinkClick r:id="rId6"/>
              </a:rPr>
              <a:t>https://</a:t>
            </a:r>
            <a:r>
              <a:rPr lang="fi-FI" dirty="0" smtClean="0">
                <a:hlinkClick r:id="rId6"/>
              </a:rPr>
              <a:t>www.satasairaala.fi/tutkimus/kaynnissa-olevat-hankkeet/combilanssi</a:t>
            </a:r>
            <a:r>
              <a:rPr lang="fi-FI" dirty="0" smtClean="0"/>
              <a:t>. </a:t>
            </a:r>
            <a:r>
              <a:rPr lang="fi-FI" dirty="0"/>
              <a:t>Viitattu 7.9.2021.</a:t>
            </a:r>
          </a:p>
          <a:p>
            <a:r>
              <a:rPr lang="fi-FI" dirty="0" err="1"/>
              <a:t>Satasoten</a:t>
            </a:r>
            <a:r>
              <a:rPr lang="fi-FI" dirty="0"/>
              <a:t> www-sivut. Combilanssi –työelämälähtöinen ratkaisu. </a:t>
            </a:r>
            <a:r>
              <a:rPr lang="fi-FI" dirty="0">
                <a:hlinkClick r:id="rId7"/>
              </a:rPr>
              <a:t>https://satasote.fi/combilanssi-tyoelamalahtoinen-ratkaisu</a:t>
            </a:r>
            <a:r>
              <a:rPr lang="fi-FI" dirty="0" smtClean="0">
                <a:hlinkClick r:id="rId7"/>
              </a:rPr>
              <a:t>/</a:t>
            </a:r>
            <a:r>
              <a:rPr lang="fi-FI" dirty="0" smtClean="0"/>
              <a:t>. </a:t>
            </a:r>
            <a:r>
              <a:rPr lang="fi-FI" dirty="0"/>
              <a:t>Viitattu 7.9.2021.</a:t>
            </a:r>
          </a:p>
          <a:p>
            <a:r>
              <a:rPr lang="fi-FI" dirty="0"/>
              <a:t>Tiikkainen P. &amp; Juntunen K. 2018. Kukoistava kotihoito. Kotihoidon työntekijöiden itsearvioitu osaaminen. Jyväskylän ammattikorkeakoulun julkaisuja 253, Jyväskylän ammattikorkeakoulu. </a:t>
            </a:r>
          </a:p>
          <a:p>
            <a:r>
              <a:rPr lang="fi-FI" dirty="0" err="1"/>
              <a:t>Unsplash</a:t>
            </a:r>
            <a:r>
              <a:rPr lang="fi-FI" dirty="0"/>
              <a:t> –kuvapalvelu. </a:t>
            </a:r>
            <a:r>
              <a:rPr lang="fi-FI" dirty="0">
                <a:hlinkClick r:id="rId8"/>
              </a:rPr>
              <a:t>https://</a:t>
            </a:r>
            <a:r>
              <a:rPr lang="fi-FI" dirty="0" smtClean="0">
                <a:hlinkClick r:id="rId8"/>
              </a:rPr>
              <a:t>unsplash.com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97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40" y="1187354"/>
            <a:ext cx="11219068" cy="1727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kstiruutu 2"/>
          <p:cNvSpPr txBox="1"/>
          <p:nvPr/>
        </p:nvSpPr>
        <p:spPr>
          <a:xfrm>
            <a:off x="475340" y="2490553"/>
            <a:ext cx="55488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Kestävää kasvua ja työtä 2014 – 2020 Suomen rakennerahasto-ohjelma</a:t>
            </a:r>
            <a:endParaRPr kumimoji="0" lang="fi-FI" sz="1300" b="0" i="1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Calibri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10" y="4217879"/>
            <a:ext cx="5517292" cy="1207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01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83453-9AB7-4FC9-902C-7C2C1E8C9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926" y="1300899"/>
            <a:ext cx="10272074" cy="2209064"/>
          </a:xfrm>
        </p:spPr>
        <p:txBody>
          <a:bodyPr>
            <a:normAutofit fontScale="90000"/>
          </a:bodyPr>
          <a:lstStyle/>
          <a:p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BBA580-CCF4-4844-8E42-E836F53F72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2CF256F3-50B3-449F-9CCE-CC73708DE30D}"/>
              </a:ext>
            </a:extLst>
          </p:cNvPr>
          <p:cNvSpPr/>
          <p:nvPr/>
        </p:nvSpPr>
        <p:spPr>
          <a:xfrm>
            <a:off x="1989055" y="876693"/>
            <a:ext cx="3450211" cy="3110844"/>
          </a:xfrm>
          <a:prstGeom prst="ellipse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25.10.2022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Tammerkosken kotihoito,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Tampere</a:t>
            </a:r>
          </a:p>
        </p:txBody>
      </p:sp>
    </p:spTree>
    <p:extLst>
      <p:ext uri="{BB962C8B-B14F-4D97-AF65-F5344CB8AC3E}">
        <p14:creationId xmlns:p14="http://schemas.microsoft.com/office/powerpoint/2010/main" val="427453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C2F7-0B9B-4860-8525-CEBB0CD54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Tammerkosken</a:t>
            </a:r>
            <a:r>
              <a:rPr lang="en-US" sz="3200" dirty="0"/>
              <a:t> </a:t>
            </a:r>
            <a:r>
              <a:rPr lang="en-US" sz="3200" dirty="0" err="1"/>
              <a:t>menestyksen</a:t>
            </a:r>
            <a:r>
              <a:rPr lang="en-US" sz="3200" dirty="0"/>
              <a:t> </a:t>
            </a:r>
            <a:r>
              <a:rPr lang="en-US" sz="3200" dirty="0" err="1"/>
              <a:t>avaimia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9C202-17F7-404D-AAD8-BF97AE8EC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9311"/>
            <a:ext cx="10515600" cy="4027652"/>
          </a:xfrm>
        </p:spPr>
        <p:txBody>
          <a:bodyPr>
            <a:normAutofit/>
          </a:bodyPr>
          <a:lstStyle/>
          <a:p>
            <a:r>
              <a:rPr lang="en-US" sz="2000" dirty="0"/>
              <a:t>Kinestetiikan </a:t>
            </a:r>
            <a:r>
              <a:rPr lang="en-US" sz="2000" dirty="0" err="1"/>
              <a:t>toimintatavan</a:t>
            </a:r>
            <a:r>
              <a:rPr lang="en-US" sz="2000" dirty="0"/>
              <a:t> </a:t>
            </a:r>
            <a:r>
              <a:rPr lang="en-US" sz="2000" dirty="0" err="1"/>
              <a:t>myötä</a:t>
            </a:r>
            <a:r>
              <a:rPr lang="en-US" sz="2000" dirty="0"/>
              <a:t> </a:t>
            </a:r>
            <a:r>
              <a:rPr lang="en-US" sz="2000" dirty="0" err="1"/>
              <a:t>tyytyväiset</a:t>
            </a:r>
            <a:r>
              <a:rPr lang="en-US" sz="2000" dirty="0"/>
              <a:t> ja </a:t>
            </a:r>
            <a:r>
              <a:rPr lang="en-US" sz="2000" dirty="0" err="1"/>
              <a:t>onnistumisista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 err="1"/>
              <a:t>iloitsevat</a:t>
            </a:r>
            <a:r>
              <a:rPr lang="en-US" sz="2000" dirty="0"/>
              <a:t> </a:t>
            </a:r>
            <a:r>
              <a:rPr lang="en-US" sz="2000" dirty="0" err="1"/>
              <a:t>asiakkaat</a:t>
            </a:r>
            <a:endParaRPr lang="en-US" sz="2000" dirty="0"/>
          </a:p>
          <a:p>
            <a:r>
              <a:rPr lang="en-US" sz="2000" dirty="0" err="1"/>
              <a:t>Työnhyvinvoinnin</a:t>
            </a:r>
            <a:r>
              <a:rPr lang="en-US" sz="2000" dirty="0"/>
              <a:t> </a:t>
            </a:r>
            <a:r>
              <a:rPr lang="en-US" sz="2000" dirty="0" err="1"/>
              <a:t>kasvu</a:t>
            </a:r>
            <a:r>
              <a:rPr lang="en-US" sz="2000" dirty="0"/>
              <a:t> ja me-</a:t>
            </a:r>
            <a:r>
              <a:rPr lang="en-US" sz="2000" dirty="0" err="1"/>
              <a:t>hengen</a:t>
            </a:r>
            <a:r>
              <a:rPr lang="en-US" sz="2000" dirty="0"/>
              <a:t> </a:t>
            </a:r>
            <a:r>
              <a:rPr lang="en-US" sz="2000" dirty="0" err="1"/>
              <a:t>vahvistuminen</a:t>
            </a:r>
            <a:endParaRPr lang="en-US" sz="2000" dirty="0"/>
          </a:p>
          <a:p>
            <a:r>
              <a:rPr lang="en-US" sz="2000" dirty="0" err="1"/>
              <a:t>Sairauslomat</a:t>
            </a:r>
            <a:r>
              <a:rPr lang="en-US" sz="2000" dirty="0"/>
              <a:t> </a:t>
            </a:r>
            <a:r>
              <a:rPr lang="en-US" sz="2000" dirty="0" err="1"/>
              <a:t>vähentyneet</a:t>
            </a:r>
            <a:r>
              <a:rPr lang="en-US" sz="2000" dirty="0"/>
              <a:t> ja </a:t>
            </a:r>
            <a:r>
              <a:rPr lang="en-US" sz="2000" dirty="0" err="1"/>
              <a:t>rekrytointi</a:t>
            </a:r>
            <a:r>
              <a:rPr lang="en-US" sz="2000" dirty="0"/>
              <a:t> </a:t>
            </a:r>
            <a:r>
              <a:rPr lang="en-US" sz="2000" dirty="0" err="1"/>
              <a:t>helpottunut</a:t>
            </a:r>
            <a:endParaRPr lang="en-US" sz="2000" dirty="0"/>
          </a:p>
          <a:p>
            <a:r>
              <a:rPr lang="en-US" sz="2000" dirty="0" err="1"/>
              <a:t>Kehittäjätyöntekijä</a:t>
            </a:r>
            <a:r>
              <a:rPr lang="en-US" sz="2000" dirty="0"/>
              <a:t> </a:t>
            </a:r>
            <a:r>
              <a:rPr lang="en-US" sz="2000" dirty="0" err="1"/>
              <a:t>malli</a:t>
            </a:r>
            <a:endParaRPr lang="en-US" sz="2000" dirty="0"/>
          </a:p>
          <a:p>
            <a:r>
              <a:rPr lang="en-US" sz="2000" dirty="0"/>
              <a:t>Kunta 10 ja QWL </a:t>
            </a:r>
            <a:r>
              <a:rPr lang="en-US" sz="2000" dirty="0" err="1"/>
              <a:t>tulokset</a:t>
            </a:r>
            <a:r>
              <a:rPr lang="en-US" sz="2000" dirty="0"/>
              <a:t> </a:t>
            </a:r>
            <a:r>
              <a:rPr lang="en-US" sz="2000" dirty="0" err="1"/>
              <a:t>loistavia</a:t>
            </a:r>
            <a:endParaRPr lang="en-US" sz="2000" dirty="0"/>
          </a:p>
          <a:p>
            <a:r>
              <a:rPr lang="en-US" sz="2000" dirty="0" err="1"/>
              <a:t>Osaava</a:t>
            </a:r>
            <a:r>
              <a:rPr lang="en-US" sz="2000" dirty="0"/>
              <a:t>, </a:t>
            </a:r>
            <a:r>
              <a:rPr lang="en-US" sz="2000" dirty="0" err="1"/>
              <a:t>oikeudenmukainen</a:t>
            </a:r>
            <a:r>
              <a:rPr lang="en-US" sz="2000" dirty="0"/>
              <a:t> ja </a:t>
            </a:r>
            <a:r>
              <a:rPr lang="en-US" sz="2000" dirty="0" err="1"/>
              <a:t>epäkohtiin</a:t>
            </a:r>
            <a:r>
              <a:rPr lang="en-US" sz="2000" dirty="0"/>
              <a:t> </a:t>
            </a:r>
            <a:r>
              <a:rPr lang="en-US" sz="2000" dirty="0" err="1"/>
              <a:t>puuttuva</a:t>
            </a:r>
            <a:r>
              <a:rPr lang="en-US" sz="2000" dirty="0"/>
              <a:t> </a:t>
            </a:r>
            <a:r>
              <a:rPr lang="en-US" sz="2000" dirty="0" err="1"/>
              <a:t>johtaminen</a:t>
            </a:r>
            <a:r>
              <a:rPr lang="en-US" sz="2000" dirty="0"/>
              <a:t>						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C9AE1B6-C7CD-4D81-9F40-34B9F91394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1913" y="906109"/>
            <a:ext cx="3700989" cy="3742375"/>
          </a:xfrm>
          <a:prstGeom prst="rect">
            <a:avLst/>
          </a:prstGeom>
        </p:spPr>
      </p:pic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D1488E08-4662-4891-83B7-B7C8A4890927}"/>
              </a:ext>
            </a:extLst>
          </p:cNvPr>
          <p:cNvSpPr/>
          <p:nvPr/>
        </p:nvSpPr>
        <p:spPr>
          <a:xfrm>
            <a:off x="9117496" y="196088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93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83453-9AB7-4FC9-902C-7C2C1E8C9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535" y="443059"/>
            <a:ext cx="10422903" cy="1593131"/>
          </a:xfrm>
        </p:spPr>
        <p:txBody>
          <a:bodyPr>
            <a:normAutofit/>
          </a:bodyPr>
          <a:lstStyle/>
          <a:p>
            <a:r>
              <a:rPr lang="fi-FI" dirty="0"/>
              <a:t>    </a:t>
            </a:r>
            <a:r>
              <a:rPr lang="fi-FI" sz="4000" dirty="0"/>
              <a:t>Pienikin voimavara on mahdollisuus</a:t>
            </a: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BBA580-CCF4-4844-8E42-E836F53F7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132" y="3586902"/>
            <a:ext cx="3902697" cy="3011862"/>
          </a:xfrm>
        </p:spPr>
        <p:txBody>
          <a:bodyPr>
            <a:normAutofit fontScale="55000" lnSpcReduction="20000"/>
          </a:bodyPr>
          <a:lstStyle/>
          <a:p>
            <a:r>
              <a:rPr lang="fi-FI" sz="4200" dirty="0"/>
              <a:t>                Jaana Ahonen</a:t>
            </a:r>
          </a:p>
          <a:p>
            <a:endParaRPr lang="fi-FI" sz="4200" dirty="0"/>
          </a:p>
          <a:p>
            <a:endParaRPr lang="fi-FI" sz="4200" dirty="0"/>
          </a:p>
          <a:p>
            <a:endParaRPr lang="fi-FI" sz="4200" dirty="0"/>
          </a:p>
          <a:p>
            <a:r>
              <a:rPr lang="fi-FI" sz="4200" dirty="0"/>
              <a:t> </a:t>
            </a:r>
          </a:p>
          <a:p>
            <a:r>
              <a:rPr lang="fi-FI" sz="4200" dirty="0"/>
              <a:t>jaana.ahonen@tampere.fi</a:t>
            </a:r>
          </a:p>
          <a:p>
            <a:r>
              <a:rPr lang="fi-FI" sz="4200" dirty="0"/>
              <a:t>   www.kinestetiikka.fi</a:t>
            </a:r>
          </a:p>
          <a:p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2D7B9E3C-25B5-4D66-BB73-6E8A2FE5E82B}"/>
              </a:ext>
            </a:extLst>
          </p:cNvPr>
          <p:cNvSpPr/>
          <p:nvPr/>
        </p:nvSpPr>
        <p:spPr>
          <a:xfrm>
            <a:off x="1160600" y="1229294"/>
            <a:ext cx="3562229" cy="2579133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9351A54F-A674-4C5B-8EFA-20B5A8962E84}"/>
              </a:ext>
            </a:extLst>
          </p:cNvPr>
          <p:cNvSpPr/>
          <p:nvPr/>
        </p:nvSpPr>
        <p:spPr>
          <a:xfrm>
            <a:off x="1847654" y="1274519"/>
            <a:ext cx="2271859" cy="199658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74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56753" y="1383556"/>
            <a:ext cx="6760410" cy="2403353"/>
          </a:xfrm>
        </p:spPr>
        <p:txBody>
          <a:bodyPr>
            <a:noAutofit/>
          </a:bodyPr>
          <a:lstStyle/>
          <a:p>
            <a:r>
              <a:rPr lang="fi-FI" sz="5400" dirty="0"/>
              <a:t/>
            </a:r>
            <a:br>
              <a:rPr lang="fi-FI" sz="5400" dirty="0"/>
            </a:br>
            <a:r>
              <a:rPr lang="fi-FI" sz="5400" dirty="0"/>
              <a:t>HAASTATTELUJEN </a:t>
            </a:r>
            <a:br>
              <a:rPr lang="fi-FI" sz="5400" dirty="0"/>
            </a:br>
            <a:r>
              <a:rPr lang="fi-FI" sz="5400" dirty="0"/>
              <a:t>SATOA</a:t>
            </a:r>
          </a:p>
        </p:txBody>
      </p:sp>
    </p:spTree>
    <p:extLst>
      <p:ext uri="{BB962C8B-B14F-4D97-AF65-F5344CB8AC3E}">
        <p14:creationId xmlns:p14="http://schemas.microsoft.com/office/powerpoint/2010/main" val="231543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572" y="435605"/>
            <a:ext cx="5060119" cy="2231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34" y="165684"/>
            <a:ext cx="3481118" cy="2895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65" y="2666934"/>
            <a:ext cx="4243184" cy="152413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91066"/>
            <a:ext cx="4163929" cy="2011854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4208" y="4370913"/>
            <a:ext cx="3066554" cy="2249619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7487" y="3898432"/>
            <a:ext cx="3743268" cy="2597121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2494" y="1016298"/>
            <a:ext cx="4974767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0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655" y="98367"/>
            <a:ext cx="4645555" cy="244470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23931"/>
            <a:ext cx="4627265" cy="232887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77" y="4352805"/>
            <a:ext cx="4005419" cy="2231329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099" y="340345"/>
            <a:ext cx="5102794" cy="2706859"/>
          </a:xfrm>
          <a:prstGeom prst="rect">
            <a:avLst/>
          </a:prstGeom>
        </p:spPr>
      </p:pic>
      <p:sp>
        <p:nvSpPr>
          <p:cNvPr id="5" name="Kuvaselitepilvi 4"/>
          <p:cNvSpPr/>
          <p:nvPr/>
        </p:nvSpPr>
        <p:spPr>
          <a:xfrm>
            <a:off x="3999001" y="3777632"/>
            <a:ext cx="4585783" cy="2806502"/>
          </a:xfrm>
          <a:prstGeom prst="cloudCallout">
            <a:avLst>
              <a:gd name="adj1" fmla="val -7939"/>
              <a:gd name="adj2" fmla="val -72839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 smtClean="0">
                <a:solidFill>
                  <a:schemeClr val="accent1"/>
                </a:solidFill>
              </a:rPr>
              <a:t>Yhteiskunnassa trendi, että kotihoidon pitäisi vastata lähes kaikkeen, samalla kotihoidon kokonaisuutta ei ymmärretä.</a:t>
            </a:r>
            <a:endParaRPr lang="fi-FI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2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97305" y="180398"/>
            <a:ext cx="10856495" cy="1325563"/>
          </a:xfrm>
        </p:spPr>
        <p:txBody>
          <a:bodyPr/>
          <a:lstStyle/>
          <a:p>
            <a:r>
              <a:rPr lang="fi-FI" dirty="0" smtClean="0"/>
              <a:t>HAASTEENA KOETTIIN MYÖS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92505" y="1505961"/>
            <a:ext cx="11161295" cy="49828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Itsemääräämisoikeus </a:t>
            </a:r>
            <a:r>
              <a:rPr lang="fi-FI" dirty="0"/>
              <a:t>asiakkaalla korkealla </a:t>
            </a:r>
            <a:endParaRPr lang="fi-FI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Muistisairaudet, mielenterveys- </a:t>
            </a:r>
            <a:r>
              <a:rPr lang="fi-FI" dirty="0"/>
              <a:t>ja päihdeongelmat </a:t>
            </a:r>
            <a:r>
              <a:rPr lang="fi-FI" dirty="0" smtClean="0"/>
              <a:t>lisääntyneet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Monisairaat </a:t>
            </a:r>
            <a:r>
              <a:rPr lang="fi-FI" dirty="0"/>
              <a:t>asiakkaat, haastaa kokonaisvaltaisen hoidon </a:t>
            </a:r>
            <a:r>
              <a:rPr lang="fi-FI" dirty="0" smtClean="0"/>
              <a:t>osaamisen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Laitoshoidon </a:t>
            </a:r>
            <a:r>
              <a:rPr lang="fi-FI" dirty="0"/>
              <a:t>purku ja sairaalapäivien vähentäminen </a:t>
            </a:r>
            <a:endParaRPr lang="fi-FI" dirty="0" smtClean="0"/>
          </a:p>
          <a:p>
            <a:pPr marL="0" indent="0">
              <a:buNone/>
            </a:pPr>
            <a:r>
              <a:rPr lang="fi-FI" dirty="0">
                <a:sym typeface="Wingdings" panose="05000000000000000000" pitchFamily="2" charset="2"/>
              </a:rPr>
              <a:t>	</a:t>
            </a:r>
            <a:r>
              <a:rPr lang="fi-FI" dirty="0" smtClean="0">
                <a:sym typeface="Wingdings" panose="05000000000000000000" pitchFamily="2" charset="2"/>
              </a:rPr>
              <a:t></a:t>
            </a:r>
            <a:r>
              <a:rPr lang="fi-FI" dirty="0" smtClean="0"/>
              <a:t> </a:t>
            </a:r>
            <a:r>
              <a:rPr lang="fi-FI" dirty="0"/>
              <a:t>avohuolto, </a:t>
            </a:r>
            <a:r>
              <a:rPr lang="fi-FI" dirty="0" smtClean="0"/>
              <a:t>kotihoito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Yksinäisyys </a:t>
            </a:r>
            <a:r>
              <a:rPr lang="fi-FI" dirty="0" smtClean="0">
                <a:sym typeface="Wingdings" panose="05000000000000000000" pitchFamily="2" charset="2"/>
              </a:rPr>
              <a:t> hoitajien eettinen kuorma</a:t>
            </a:r>
            <a:r>
              <a:rPr lang="fi-FI" dirty="0" smtClean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Resurssipula</a:t>
            </a:r>
            <a:r>
              <a:rPr lang="fi-FI" dirty="0"/>
              <a:t>; asiakkaat lisääntyvät, työntekijät eivät samassa suhteessa </a:t>
            </a:r>
            <a:endParaRPr lang="fi-FI" dirty="0" smtClean="0"/>
          </a:p>
          <a:p>
            <a:pPr marL="0" indent="0">
              <a:buNone/>
            </a:pPr>
            <a:r>
              <a:rPr lang="fi-FI" dirty="0">
                <a:sym typeface="Wingdings" panose="05000000000000000000" pitchFamily="2" charset="2"/>
              </a:rPr>
              <a:t>	</a:t>
            </a:r>
            <a:r>
              <a:rPr lang="fi-FI" dirty="0" smtClean="0">
                <a:sym typeface="Wingdings" panose="05000000000000000000" pitchFamily="2" charset="2"/>
              </a:rPr>
              <a:t></a:t>
            </a:r>
            <a:r>
              <a:rPr lang="fi-FI" dirty="0" smtClean="0"/>
              <a:t> </a:t>
            </a:r>
            <a:r>
              <a:rPr lang="fi-FI" dirty="0"/>
              <a:t>työn ja johtamisen uudelleen organisoinnin tarve </a:t>
            </a:r>
            <a:r>
              <a:rPr lang="fi-FI" dirty="0" smtClean="0"/>
              <a:t>suuri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i-FI" dirty="0" smtClean="0"/>
              <a:t>Lääkäripula (geriatrit) </a:t>
            </a:r>
            <a:r>
              <a:rPr lang="fi-FI" dirty="0" smtClean="0">
                <a:sym typeface="Wingdings" panose="05000000000000000000" pitchFamily="2" charset="2"/>
              </a:rPr>
              <a:t> kokonaishoidon vastuu hoitajilla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149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342037" y="139632"/>
            <a:ext cx="4851400" cy="1325563"/>
          </a:xfrm>
        </p:spPr>
        <p:txBody>
          <a:bodyPr/>
          <a:lstStyle/>
          <a:p>
            <a:r>
              <a:rPr lang="fi-FI" dirty="0" smtClean="0"/>
              <a:t>TEKNOLOGIASTA</a:t>
            </a:r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31" y="1241382"/>
            <a:ext cx="4352921" cy="2225233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667" y="200165"/>
            <a:ext cx="2719052" cy="237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701" y="4038541"/>
            <a:ext cx="4188315" cy="2578832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195" y="2353999"/>
            <a:ext cx="3481118" cy="2145978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550" y="3281528"/>
            <a:ext cx="3359187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7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07" y="60668"/>
            <a:ext cx="11089585" cy="673666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315" y="540471"/>
            <a:ext cx="1223096" cy="614561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295" y="5733717"/>
            <a:ext cx="1183319" cy="78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2558" y="1070978"/>
            <a:ext cx="10515600" cy="5153359"/>
          </a:xfrm>
        </p:spPr>
        <p:txBody>
          <a:bodyPr>
            <a:normAutofit/>
          </a:bodyPr>
          <a:lstStyle/>
          <a:p>
            <a:r>
              <a:rPr lang="fi-FI" sz="5400" dirty="0"/>
              <a:t>OSAAMISKARTOITUKSEN TULOKSIA</a:t>
            </a:r>
            <a:br>
              <a:rPr lang="fi-FI" sz="5400" dirty="0"/>
            </a:br>
            <a:r>
              <a:rPr lang="fi-FI" sz="5400" dirty="0"/>
              <a:t>	</a:t>
            </a:r>
            <a:r>
              <a:rPr lang="fi-FI" sz="5400" dirty="0" smtClean="0"/>
              <a:t>- kotihoidon työntekijät ja 			hoitotyön opiskelijat</a:t>
            </a:r>
            <a:endParaRPr lang="fi-FI" sz="5400" dirty="0"/>
          </a:p>
        </p:txBody>
      </p:sp>
    </p:spTree>
    <p:extLst>
      <p:ext uri="{BB962C8B-B14F-4D97-AF65-F5344CB8AC3E}">
        <p14:creationId xmlns:p14="http://schemas.microsoft.com/office/powerpoint/2010/main" val="56005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DF83B813AA47E4280A72FFCCF3FEF6B" ma:contentTypeVersion="14" ma:contentTypeDescription="Luo uusi asiakirja." ma:contentTypeScope="" ma:versionID="9b5a86868e6ad8b30051127e158698c1">
  <xsd:schema xmlns:xsd="http://www.w3.org/2001/XMLSchema" xmlns:xs="http://www.w3.org/2001/XMLSchema" xmlns:p="http://schemas.microsoft.com/office/2006/metadata/properties" xmlns:ns3="507d90d2-2984-4776-8e45-c83a22699f36" xmlns:ns4="80ea5e24-4a19-481c-8526-94b582bf6d44" targetNamespace="http://schemas.microsoft.com/office/2006/metadata/properties" ma:root="true" ma:fieldsID="20609830dd27f1dd63518dd88f1f2adb" ns3:_="" ns4:_="">
    <xsd:import namespace="507d90d2-2984-4776-8e45-c83a22699f36"/>
    <xsd:import namespace="80ea5e24-4a19-481c-8526-94b582bf6d4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7d90d2-2984-4776-8e45-c83a22699f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ea5e24-4a19-481c-8526-94b582bf6d4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867BFB5-4A3E-4089-B56A-32F92F060C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A969E9-1649-4E9A-8F76-C1EDE4083F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7d90d2-2984-4776-8e45-c83a22699f36"/>
    <ds:schemaRef ds:uri="80ea5e24-4a19-481c-8526-94b582bf6d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09E353-9404-4D90-BCF8-0C4D93D41466}">
  <ds:schemaRefs>
    <ds:schemaRef ds:uri="http://purl.org/dc/elements/1.1/"/>
    <ds:schemaRef ds:uri="http://schemas.microsoft.com/office/2006/metadata/properties"/>
    <ds:schemaRef ds:uri="507d90d2-2984-4776-8e45-c83a22699f36"/>
    <ds:schemaRef ds:uri="80ea5e24-4a19-481c-8526-94b582bf6d4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16552</TotalTime>
  <Words>688</Words>
  <Application>Microsoft Office PowerPoint</Application>
  <PresentationFormat>Laajakuva</PresentationFormat>
  <Paragraphs>121</Paragraphs>
  <Slides>24</Slides>
  <Notes>21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Gill Sans MT</vt:lpstr>
      <vt:lpstr>Wingdings</vt:lpstr>
      <vt:lpstr>Office Theme</vt:lpstr>
      <vt:lpstr>1_Office Theme</vt:lpstr>
      <vt:lpstr>AMMATILLISEN OSAAMISEN KEHITTÄMINEN KOTIHOIDOSSA</vt:lpstr>
      <vt:lpstr>PowerPoint-esitys</vt:lpstr>
      <vt:lpstr> HAASTATTELUJEN  SATOA</vt:lpstr>
      <vt:lpstr>PowerPoint-esitys</vt:lpstr>
      <vt:lpstr>PowerPoint-esitys</vt:lpstr>
      <vt:lpstr>HAASTEENA KOETTIIN MYÖS</vt:lpstr>
      <vt:lpstr>TEKNOLOGIASTA</vt:lpstr>
      <vt:lpstr>PowerPoint-esitys</vt:lpstr>
      <vt:lpstr>OSAAMISKARTOITUKSEN TULOKSIA  - kotihoidon työntekijät ja    hoitotyön opiskelijat</vt:lpstr>
      <vt:lpstr>PowerPoint-esitys</vt:lpstr>
      <vt:lpstr>PowerPoint-esitys</vt:lpstr>
      <vt:lpstr>OSAAMISEN VARMISTAMINEN KANNATTAA</vt:lpstr>
      <vt:lpstr>PowerPoint-esitys</vt:lpstr>
      <vt:lpstr>PowerPoint-esitys</vt:lpstr>
      <vt:lpstr>PowerPoint-esitys</vt:lpstr>
      <vt:lpstr>PowerPoint-esitys</vt:lpstr>
      <vt:lpstr>TAMMERKOSKEN KOTIHOITO – myötätuulessa kinestetiikan toimintamallin juurtumisen myötä </vt:lpstr>
      <vt:lpstr>Paas päättäen.</vt:lpstr>
      <vt:lpstr>PowerPoint-esitys</vt:lpstr>
      <vt:lpstr>LÄHTEET</vt:lpstr>
      <vt:lpstr>PowerPoint-esitys</vt:lpstr>
      <vt:lpstr>  </vt:lpstr>
      <vt:lpstr>Tammerkosken menestyksen avaimia</vt:lpstr>
      <vt:lpstr>    Pienikin voimavara on mahdollisuus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Koivunen Mari</dc:creator>
  <cp:lastModifiedBy>Paukkunen Sinikka</cp:lastModifiedBy>
  <cp:revision>37</cp:revision>
  <cp:lastPrinted>2021-10-11T10:13:35Z</cp:lastPrinted>
  <dcterms:created xsi:type="dcterms:W3CDTF">2021-09-07T11:06:28Z</dcterms:created>
  <dcterms:modified xsi:type="dcterms:W3CDTF">2021-10-24T14:46:11Z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0x0101009DF83B813AA47E4280A72FFCCF3FEF6B</vt:lpwstr>
  </property>
</Properties>
</file>